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11" r:id="rId2"/>
    <p:sldId id="257" r:id="rId3"/>
    <p:sldId id="261" r:id="rId4"/>
    <p:sldId id="265" r:id="rId5"/>
    <p:sldId id="277" r:id="rId6"/>
    <p:sldId id="301" r:id="rId7"/>
    <p:sldId id="304" r:id="rId8"/>
    <p:sldId id="267" r:id="rId9"/>
    <p:sldId id="303" r:id="rId10"/>
    <p:sldId id="279" r:id="rId11"/>
    <p:sldId id="280" r:id="rId12"/>
    <p:sldId id="305" r:id="rId13"/>
    <p:sldId id="283" r:id="rId14"/>
    <p:sldId id="281" r:id="rId15"/>
    <p:sldId id="306" r:id="rId16"/>
    <p:sldId id="307" r:id="rId17"/>
    <p:sldId id="308" r:id="rId18"/>
    <p:sldId id="309" r:id="rId19"/>
    <p:sldId id="310" r:id="rId20"/>
    <p:sldId id="313" r:id="rId21"/>
    <p:sldId id="275" r:id="rId22"/>
    <p:sldId id="314" r:id="rId23"/>
    <p:sldId id="298" r:id="rId24"/>
    <p:sldId id="262" r:id="rId25"/>
    <p:sldId id="264" r:id="rId26"/>
    <p:sldId id="302" r:id="rId2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64" autoAdjust="0"/>
  </p:normalViewPr>
  <p:slideViewPr>
    <p:cSldViewPr>
      <p:cViewPr varScale="1">
        <p:scale>
          <a:sx n="64" d="100"/>
          <a:sy n="64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90E3-50FB-491C-87FF-34ABCCB96758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F221-7D10-4E72-868C-92D8E6CC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7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3CCE-00CA-49E9-B9D7-220446014A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3CA9-CA3D-48F4-9366-B28E264D7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7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*Example Twitter profiles shown above are public data reported in news articles. They are not part of our research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09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2"/>
                </a:solidFill>
              </a:rPr>
              <a:t>Tweets Source - http://www.wired.com/2013/09/gangs-of-social-media/all/</a:t>
            </a:r>
            <a:endParaRPr lang="en-US" dirty="0" smtClean="0"/>
          </a:p>
          <a:p>
            <a:r>
              <a:rPr lang="en-US" dirty="0" smtClean="0"/>
              <a:t>Image Source - http://www.7bucktees.com/shop/chi-raq-chiraq-version-2-t-shirt/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http://i.ytimg.com/vi/dqyYvIqjuFI/maxresdefault.jpg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http://www.pcb.its.dot.gov/standardstraining/mod08/ppt/m08ppt23.jpg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9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3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 - http://www.sciencenutshell.com/wp-content/uploads/2014/12/o-GANG-VIOLENCE-facebook.jpg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2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351062" cy="365125"/>
          </a:xfrm>
        </p:spPr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356351"/>
            <a:ext cx="6048672" cy="365125"/>
          </a:xfrm>
        </p:spPr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384" y="6356351"/>
            <a:ext cx="486966" cy="365125"/>
          </a:xfrm>
        </p:spPr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knoesis.org/resources/faculty/doran/index.html" TargetMode="External"/><Relationship Id="rId18" Type="http://schemas.openxmlformats.org/officeDocument/2006/relationships/image" Target="../media/image6.jpeg"/><Relationship Id="rId3" Type="http://schemas.openxmlformats.org/officeDocument/2006/relationships/image" Target="../media/image1.jpeg"/><Relationship Id="rId21" Type="http://schemas.openxmlformats.org/officeDocument/2006/relationships/image" Target="../media/image7.jpg"/><Relationship Id="rId7" Type="http://schemas.openxmlformats.org/officeDocument/2006/relationships/hyperlink" Target="http://knoesis.org/" TargetMode="External"/><Relationship Id="rId12" Type="http://schemas.openxmlformats.org/officeDocument/2006/relationships/image" Target="../media/image4.jpeg"/><Relationship Id="rId17" Type="http://schemas.openxmlformats.org/officeDocument/2006/relationships/hyperlink" Target="mailto:lakshika@knoesis.or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wright.edu/~balasuriya.3/" TargetMode="External"/><Relationship Id="rId20" Type="http://schemas.openxmlformats.org/officeDocument/2006/relationships/hyperlink" Target="mailto:sanjaya@knoesis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://knoesis.org/amit" TargetMode="External"/><Relationship Id="rId5" Type="http://schemas.openxmlformats.org/officeDocument/2006/relationships/hyperlink" Target="http://www.wright.edu/" TargetMode="External"/><Relationship Id="rId15" Type="http://schemas.openxmlformats.org/officeDocument/2006/relationships/image" Target="../media/image5.jpeg"/><Relationship Id="rId10" Type="http://schemas.openxmlformats.org/officeDocument/2006/relationships/hyperlink" Target="mailto:amit@knoesis.org" TargetMode="External"/><Relationship Id="rId19" Type="http://schemas.openxmlformats.org/officeDocument/2006/relationships/hyperlink" Target="http://knoesis.wright.edu/researchers/sanjaya/" TargetMode="External"/><Relationship Id="rId4" Type="http://schemas.openxmlformats.org/officeDocument/2006/relationships/hyperlink" Target="http://knoesis.org" TargetMode="External"/><Relationship Id="rId9" Type="http://schemas.openxmlformats.org/officeDocument/2006/relationships/hyperlink" Target="http://knoesis.org/amit/" TargetMode="External"/><Relationship Id="rId14" Type="http://schemas.openxmlformats.org/officeDocument/2006/relationships/hyperlink" Target="mailto:derek@knoesis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do/sanjaya" TargetMode="External"/><Relationship Id="rId5" Type="http://schemas.openxmlformats.org/officeDocument/2006/relationships/hyperlink" Target="https://twitter.com/sanjrockz" TargetMode="External"/><Relationship Id="rId4" Type="http://schemas.openxmlformats.org/officeDocument/2006/relationships/hyperlink" Target="mailto:sanjaya@knoesis.org" TargetMode="External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14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75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42" y="1212783"/>
            <a:ext cx="9143999" cy="1208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2"/>
                </a:solidFill>
                <a:latin typeface="+mn-lt"/>
              </a:rPr>
              <a:t>Signals Revealing </a:t>
            </a:r>
            <a:r>
              <a:rPr lang="en-US" sz="4000" b="1" dirty="0">
                <a:solidFill>
                  <a:schemeClr val="tx2"/>
                </a:solidFill>
                <a:latin typeface="+mn-lt"/>
              </a:rPr>
              <a:t>Street Gang Members on Twitter</a:t>
            </a:r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27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" y="6021763"/>
            <a:ext cx="9143999" cy="719605"/>
            <a:chOff x="-1" y="5950697"/>
            <a:chExt cx="9143999" cy="719605"/>
          </a:xfrm>
        </p:grpSpPr>
        <p:sp>
          <p:nvSpPr>
            <p:cNvPr id="10" name="TextBox 9"/>
            <p:cNvSpPr txBox="1"/>
            <p:nvPr/>
          </p:nvSpPr>
          <p:spPr>
            <a:xfrm>
              <a:off x="-1" y="6094238"/>
              <a:ext cx="9143999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Ohio Center of Excellence in Knowledge-enabled Computing (</a:t>
              </a:r>
              <a:r>
                <a:rPr lang="en-US" sz="1600" dirty="0" smtClean="0">
                  <a:solidFill>
                    <a:schemeClr val="tx2"/>
                  </a:solidFill>
                  <a:hlinkClick r:id="rId4"/>
                </a:rPr>
                <a:t>Kno.e.sis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Wright State University, Dayton, OH, USA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2" name="Picture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128" y="5950697"/>
              <a:ext cx="1360367" cy="695359"/>
            </a:xfrm>
            <a:prstGeom prst="rect">
              <a:avLst/>
            </a:prstGeom>
          </p:spPr>
        </p:pic>
        <p:pic>
          <p:nvPicPr>
            <p:cNvPr id="13" name="Picture 12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950698"/>
              <a:ext cx="1360367" cy="719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875255" y="3501008"/>
            <a:ext cx="2160240" cy="2257450"/>
            <a:chOff x="6732240" y="3619817"/>
            <a:chExt cx="2160240" cy="2257450"/>
          </a:xfrm>
        </p:grpSpPr>
        <p:sp>
          <p:nvSpPr>
            <p:cNvPr id="16" name="TextBox 15"/>
            <p:cNvSpPr txBox="1"/>
            <p:nvPr/>
          </p:nvSpPr>
          <p:spPr>
            <a:xfrm>
              <a:off x="6732240" y="5230936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9"/>
                </a:rPr>
                <a:t>Amit Sheth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0"/>
                </a:rPr>
                <a:t>amit@knoesis.org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8" name="Picture 17" descr="Amit-Sheth-UK-2.jpeg">
              <a:hlinkClick r:id="rId11"/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10894" r="8765"/>
            <a:stretch/>
          </p:blipFill>
          <p:spPr>
            <a:xfrm>
              <a:off x="7202371" y="3619817"/>
              <a:ext cx="1219979" cy="151850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01619" y="3501008"/>
            <a:ext cx="2160240" cy="2256180"/>
            <a:chOff x="4508957" y="3621088"/>
            <a:chExt cx="2160240" cy="2256180"/>
          </a:xfrm>
        </p:grpSpPr>
        <p:sp>
          <p:nvSpPr>
            <p:cNvPr id="15" name="TextBox 14"/>
            <p:cNvSpPr txBox="1"/>
            <p:nvPr/>
          </p:nvSpPr>
          <p:spPr>
            <a:xfrm>
              <a:off x="4508957" y="5230937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3"/>
                </a:rPr>
                <a:t>Derek Doran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4"/>
                </a:rPr>
                <a:t>derek@knoesis.org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421" y="3621088"/>
              <a:ext cx="1221312" cy="151723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2" y="2340169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Presented </a:t>
            </a:r>
            <a:r>
              <a:rPr lang="en-US" sz="1600" dirty="0">
                <a:solidFill>
                  <a:schemeClr val="tx2"/>
                </a:solidFill>
              </a:rPr>
              <a:t>at </a:t>
            </a:r>
            <a:r>
              <a:rPr lang="en-US" sz="1600" dirty="0" smtClean="0">
                <a:solidFill>
                  <a:schemeClr val="tx2"/>
                </a:solidFill>
              </a:rPr>
              <a:t>the 4</a:t>
            </a:r>
            <a:r>
              <a:rPr lang="en-US" sz="1600" baseline="30000" dirty="0" smtClean="0">
                <a:solidFill>
                  <a:schemeClr val="tx2"/>
                </a:solidFill>
              </a:rPr>
              <a:t>th</a:t>
            </a:r>
            <a:r>
              <a:rPr lang="en-US" sz="1600" dirty="0" smtClean="0">
                <a:solidFill>
                  <a:schemeClr val="tx2"/>
                </a:solidFill>
              </a:rPr>
              <a:t> Workshop </a:t>
            </a:r>
            <a:r>
              <a:rPr lang="en-US" sz="1600" dirty="0">
                <a:solidFill>
                  <a:schemeClr val="tx2"/>
                </a:solidFill>
              </a:rPr>
              <a:t>on Computational Approaches to Social Modeling (ChASM 2016) </a:t>
            </a:r>
            <a:endParaRPr lang="en-US" sz="1600" dirty="0" smtClean="0">
              <a:solidFill>
                <a:schemeClr val="tx2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co-located with SocInfo 2016 </a:t>
            </a:r>
            <a:r>
              <a:rPr lang="it-IT" sz="1600" dirty="0">
                <a:solidFill>
                  <a:schemeClr val="tx2"/>
                </a:solidFill>
              </a:rPr>
              <a:t>Bellevue, WA, USA, </a:t>
            </a:r>
            <a:r>
              <a:rPr lang="it-IT" sz="1600" dirty="0" smtClean="0">
                <a:solidFill>
                  <a:schemeClr val="tx2"/>
                </a:solidFill>
              </a:rPr>
              <a:t>14th November, 2016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9512" y="3503810"/>
            <a:ext cx="2173811" cy="2258851"/>
            <a:chOff x="6825477" y="3618416"/>
            <a:chExt cx="2173811" cy="2258851"/>
          </a:xfrm>
        </p:grpSpPr>
        <p:sp>
          <p:nvSpPr>
            <p:cNvPr id="17" name="TextBox 16"/>
            <p:cNvSpPr txBox="1"/>
            <p:nvPr/>
          </p:nvSpPr>
          <p:spPr>
            <a:xfrm>
              <a:off x="6825477" y="5230936"/>
              <a:ext cx="2173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6"/>
                </a:rPr>
                <a:t>Lakshika Balasuriya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7"/>
                </a:rPr>
                <a:t>lakshika@knoesis.org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34" y="3618416"/>
              <a:ext cx="1196095" cy="151990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492821" y="3503810"/>
            <a:ext cx="2160240" cy="2256054"/>
            <a:chOff x="179512" y="3621218"/>
            <a:chExt cx="2160240" cy="2256054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5230941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hlinkClick r:id="rId19"/>
                </a:rPr>
                <a:t>Sanjaya Wijeratne</a:t>
              </a:r>
              <a:endParaRPr lang="en-US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hlinkClick r:id="rId20"/>
                </a:rPr>
                <a:t>sanjaya@knoesis.org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84" y="3621218"/>
              <a:ext cx="1196095" cy="1518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16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Profile Descriptions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4315229"/>
            <a:ext cx="2016224" cy="155239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3" y="1772816"/>
            <a:ext cx="6365507" cy="4032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1844824"/>
            <a:ext cx="2016224" cy="1669379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325252" y="6304317"/>
            <a:ext cx="8493496" cy="293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Example </a:t>
            </a:r>
            <a:r>
              <a:rPr lang="en-US" dirty="0" smtClean="0">
                <a:solidFill>
                  <a:schemeClr val="tx2"/>
                </a:solidFill>
              </a:rPr>
              <a:t>Twitter profiles </a:t>
            </a:r>
            <a:r>
              <a:rPr lang="en-US" dirty="0">
                <a:solidFill>
                  <a:schemeClr val="tx2"/>
                </a:solidFill>
              </a:rPr>
              <a:t>shown above are public data reported in </a:t>
            </a:r>
            <a:r>
              <a:rPr lang="en-US" dirty="0" smtClean="0">
                <a:solidFill>
                  <a:schemeClr val="tx2"/>
                </a:solidFill>
              </a:rPr>
              <a:t>news articles. </a:t>
            </a:r>
            <a:r>
              <a:rPr lang="en-US" dirty="0">
                <a:solidFill>
                  <a:schemeClr val="tx2"/>
                </a:solidFill>
              </a:rPr>
              <a:t>They are not part of our research dataset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2771800" y="580526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Word usage in profile descriptions: Gang Vs. Non-gang members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2051720" y="1268760"/>
            <a:ext cx="720080" cy="518207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Percent of profiles that contain the word in profile description</a:t>
            </a:r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Emoji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9737"/>
            <a:ext cx="7141787" cy="4837985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837420" y="6160301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usage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611560" y="1412776"/>
            <a:ext cx="504056" cy="455242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emoji in Tweets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 Emoji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Shape 23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81848"/>
            <a:ext cx="7886700" cy="217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43100"/>
              </p:ext>
            </p:extLst>
          </p:nvPr>
        </p:nvGraphicFramePr>
        <p:xfrm>
          <a:off x="623578" y="4221088"/>
          <a:ext cx="7891770" cy="180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590"/>
                <a:gridCol w="2630590"/>
                <a:gridCol w="2630590"/>
              </a:tblGrid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Emoji Chain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Non-gang Member Usage</a:t>
                      </a:r>
                      <a:endParaRPr lang="en-US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32.25%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1.14%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53%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1.71%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561488" y="4856331"/>
            <a:ext cx="1122041" cy="1135387"/>
            <a:chOff x="1561488" y="4856331"/>
            <a:chExt cx="1122041" cy="1135387"/>
          </a:xfrm>
        </p:grpSpPr>
        <p:grpSp>
          <p:nvGrpSpPr>
            <p:cNvPr id="6" name="Group 5"/>
            <p:cNvGrpSpPr/>
            <p:nvPr/>
          </p:nvGrpSpPr>
          <p:grpSpPr>
            <a:xfrm>
              <a:off x="1619672" y="5476001"/>
              <a:ext cx="1063857" cy="515717"/>
              <a:chOff x="1619672" y="5476001"/>
              <a:chExt cx="1063857" cy="515717"/>
            </a:xfrm>
          </p:grpSpPr>
          <p:pic>
            <p:nvPicPr>
              <p:cNvPr id="1027" name="Picture 3" descr="hundred points symbol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5503926"/>
                <a:ext cx="487792" cy="487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5476001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561488" y="4856331"/>
              <a:ext cx="1033769" cy="545976"/>
              <a:chOff x="1561488" y="4856331"/>
              <a:chExt cx="1033769" cy="545976"/>
            </a:xfrm>
          </p:grpSpPr>
          <p:pic>
            <p:nvPicPr>
              <p:cNvPr id="1026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7464" y="4885423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488" y="4856331"/>
                <a:ext cx="545976" cy="545976"/>
              </a:xfrm>
              <a:prstGeom prst="rect">
                <a:avLst/>
              </a:prstGeom>
            </p:spPr>
          </p:pic>
        </p:grpSp>
      </p:grpSp>
      <p:sp>
        <p:nvSpPr>
          <p:cNvPr id="16" name="Footer Placeholder 3"/>
          <p:cNvSpPr txBox="1">
            <a:spLocks/>
          </p:cNvSpPr>
          <p:nvPr/>
        </p:nvSpPr>
        <p:spPr>
          <a:xfrm>
            <a:off x="1837420" y="6021288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</a:t>
            </a:r>
            <a:r>
              <a:rPr lang="en-US" b="1" dirty="0">
                <a:solidFill>
                  <a:schemeClr val="tx2"/>
                </a:solidFill>
              </a:rPr>
              <a:t>u</a:t>
            </a:r>
            <a:r>
              <a:rPr lang="en-US" b="1" dirty="0" smtClean="0">
                <a:solidFill>
                  <a:schemeClr val="tx2"/>
                </a:solidFill>
              </a:rPr>
              <a:t>sage: Gang Vs. Non-gang members</a:t>
            </a:r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18439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YouTube Links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51.25</a:t>
            </a:r>
            <a:r>
              <a:rPr lang="en-US" sz="3200" dirty="0">
                <a:solidFill>
                  <a:schemeClr val="tx2"/>
                </a:solidFill>
              </a:rPr>
              <a:t>% of gang members post at least one YouTube video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76.58</a:t>
            </a:r>
            <a:r>
              <a:rPr lang="en-US" sz="2800" dirty="0">
                <a:solidFill>
                  <a:schemeClr val="tx2"/>
                </a:solidFill>
              </a:rPr>
              <a:t>% of them are </a:t>
            </a:r>
            <a:r>
              <a:rPr lang="en-US" sz="2800" dirty="0" smtClean="0">
                <a:solidFill>
                  <a:schemeClr val="tx2"/>
                </a:solidFill>
              </a:rPr>
              <a:t>related to gangster hip-hop</a:t>
            </a:r>
            <a:endParaRPr lang="en-US" sz="28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A gang member shares 8 YouTube links on average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 Top 5 words from </a:t>
            </a:r>
            <a:r>
              <a:rPr lang="en-US" sz="3200" dirty="0">
                <a:solidFill>
                  <a:schemeClr val="tx2"/>
                </a:solidFill>
              </a:rPr>
              <a:t>gang members </a:t>
            </a:r>
            <a:r>
              <a:rPr lang="en-US" sz="3200" dirty="0" smtClean="0">
                <a:solidFill>
                  <a:schemeClr val="tx2"/>
                </a:solidFill>
              </a:rPr>
              <a:t>– shit</a:t>
            </a:r>
            <a:r>
              <a:rPr lang="en-US" sz="3200" dirty="0">
                <a:solidFill>
                  <a:schemeClr val="tx2"/>
                </a:solidFill>
              </a:rPr>
              <a:t>, like, nigga, fuck, </a:t>
            </a:r>
            <a:r>
              <a:rPr lang="en-US" sz="3200" dirty="0" err="1" smtClean="0">
                <a:solidFill>
                  <a:schemeClr val="tx2"/>
                </a:solidFill>
              </a:rPr>
              <a:t>lil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Top 5 words from </a:t>
            </a:r>
            <a:r>
              <a:rPr lang="en-US" sz="3200" dirty="0">
                <a:solidFill>
                  <a:schemeClr val="tx2"/>
                </a:solidFill>
              </a:rPr>
              <a:t>non-gang members – like, love, </a:t>
            </a:r>
            <a:r>
              <a:rPr lang="en-US" sz="3200" dirty="0" err="1">
                <a:solidFill>
                  <a:schemeClr val="tx2"/>
                </a:solidFill>
              </a:rPr>
              <a:t>peopl</a:t>
            </a:r>
            <a:r>
              <a:rPr lang="en-US" sz="3200" dirty="0">
                <a:solidFill>
                  <a:schemeClr val="tx2"/>
                </a:solidFill>
              </a:rPr>
              <a:t>, song, get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41651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Profile Images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7"/>
            <a:ext cx="6570684" cy="4804038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548526" y="6093296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Image tags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899592" y="1268761"/>
            <a:ext cx="504056" cy="487604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image tag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11888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Profile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Images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Gang member tags – trigger, bullet, worship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Non-gang member tags – beach, seashore, pet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Shape 27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944" y="2780928"/>
            <a:ext cx="547260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0" y="6232309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Gang Members’ Twitter Profile and Cover Images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19107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144000" cy="4747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Used five feature types</a:t>
            </a:r>
            <a:endParaRPr lang="en-US" sz="32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Tweets, Profile Descriptions, Emojis, Profile and cover images, YouTube videos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Converted </a:t>
            </a:r>
            <a:r>
              <a:rPr lang="en-US" sz="3200" dirty="0">
                <a:solidFill>
                  <a:schemeClr val="tx2"/>
                </a:solidFill>
              </a:rPr>
              <a:t>all non textual features to text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Emoji for Python API for </a:t>
            </a:r>
            <a:r>
              <a:rPr lang="en-US" sz="2800" dirty="0" smtClean="0">
                <a:solidFill>
                  <a:schemeClr val="tx2"/>
                </a:solidFill>
              </a:rPr>
              <a:t>emoji</a:t>
            </a:r>
            <a:r>
              <a:rPr lang="en-US" sz="2800" baseline="30000" dirty="0" smtClean="0">
                <a:solidFill>
                  <a:schemeClr val="tx2"/>
                </a:solidFill>
              </a:rPr>
              <a:t>1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Clarifai API for profile and cover </a:t>
            </a:r>
            <a:r>
              <a:rPr lang="en-US" sz="2800" dirty="0" smtClean="0">
                <a:solidFill>
                  <a:schemeClr val="tx2"/>
                </a:solidFill>
              </a:rPr>
              <a:t>images</a:t>
            </a:r>
            <a:r>
              <a:rPr lang="en-US" sz="2800" baseline="30000" dirty="0" smtClean="0">
                <a:solidFill>
                  <a:schemeClr val="tx2"/>
                </a:solidFill>
              </a:rPr>
              <a:t>2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Removed </a:t>
            </a:r>
            <a:r>
              <a:rPr lang="en-US" sz="3200" dirty="0">
                <a:solidFill>
                  <a:schemeClr val="tx2"/>
                </a:solidFill>
              </a:rPr>
              <a:t>stop word and </a:t>
            </a:r>
            <a:r>
              <a:rPr lang="en-US" sz="3200" dirty="0" smtClean="0">
                <a:solidFill>
                  <a:schemeClr val="tx2"/>
                </a:solidFill>
              </a:rPr>
              <a:t>stemmed </a:t>
            </a:r>
            <a:r>
              <a:rPr lang="en-US" sz="3200" dirty="0">
                <a:solidFill>
                  <a:schemeClr val="tx2"/>
                </a:solidFill>
              </a:rPr>
              <a:t>the </a:t>
            </a:r>
            <a:r>
              <a:rPr lang="en-US" sz="3200" dirty="0" smtClean="0">
                <a:solidFill>
                  <a:schemeClr val="tx2"/>
                </a:solidFill>
              </a:rPr>
              <a:t>remaining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Represented Twitter profiles using unigrams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Trained four types of Classifiers (NB, LR, RF, SVM)</a:t>
            </a:r>
            <a:endParaRPr lang="en-US" sz="2800" dirty="0" smtClean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https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smtClean="0">
                <a:solidFill>
                  <a:schemeClr val="tx2"/>
                </a:solidFill>
              </a:rPr>
              <a:t>pypi.python.org/</a:t>
            </a:r>
            <a:r>
              <a:rPr lang="en-US" dirty="0" err="1" smtClean="0">
                <a:solidFill>
                  <a:schemeClr val="tx2"/>
                </a:solidFill>
              </a:rPr>
              <a:t>pypi</a:t>
            </a:r>
            <a:r>
              <a:rPr lang="en-US" dirty="0" smtClean="0">
                <a:solidFill>
                  <a:schemeClr val="tx2"/>
                </a:solidFill>
              </a:rPr>
              <a:t>/emoji </a:t>
            </a:r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http://www.clarifai.com/ 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4659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Results </a:t>
            </a:r>
            <a:endParaRPr lang="en-US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 descr="Screenshot from 2016-07-11 09:41:21.png"/>
          <p:cNvPicPr preferRelativeResize="0"/>
          <p:nvPr/>
        </p:nvPicPr>
        <p:blipFill rotWithShape="1">
          <a:blip r:embed="rId3">
            <a:alphaModFix/>
          </a:blip>
          <a:srcRect l="7299" t="8990" r="1683" b="2254"/>
          <a:stretch/>
        </p:blipFill>
        <p:spPr>
          <a:xfrm>
            <a:off x="410800" y="1746471"/>
            <a:ext cx="8322399" cy="456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120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Our Classifier in Action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Twitter profiles collected from neighborhoods that are known for gang-related activities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Los Angeles, CA – 15,662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Southside of Chicago – 8,500 Profiles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Classified using Model(2) RF Classifier and qualitatively studied the “Gang” class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Displayed weapons in their profile images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Gang-related names in their profile descriptions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Frequent use of curse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Referred to known gang members as “my hommies”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21293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Our Classifier in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Action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words in Tweets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shit, nigga, got, bitch, go, fuck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Most frequent words in </a:t>
            </a:r>
            <a:r>
              <a:rPr lang="en-US" sz="3200" dirty="0" smtClean="0">
                <a:solidFill>
                  <a:schemeClr val="tx2"/>
                </a:solidFill>
              </a:rPr>
              <a:t>user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free, artist, shit, fuck, freedagang, ripthefallen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emoji – 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16016" y="3722002"/>
            <a:ext cx="3431319" cy="540060"/>
            <a:chOff x="4716016" y="3722002"/>
            <a:chExt cx="3431319" cy="540060"/>
          </a:xfrm>
        </p:grpSpPr>
        <p:pic>
          <p:nvPicPr>
            <p:cNvPr id="2051" name="Picture 3" descr="hundred points symbo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273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oney ba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252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sto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275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3722002"/>
              <a:ext cx="540060" cy="5400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3722002"/>
              <a:ext cx="540060" cy="5400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192" y="3722002"/>
              <a:ext cx="540060" cy="540060"/>
            </a:xfrm>
            <a:prstGeom prst="rect">
              <a:avLst/>
            </a:prstGeom>
          </p:spPr>
        </p:pic>
      </p:grpSp>
      <p:pic>
        <p:nvPicPr>
          <p:cNvPr id="14" name="Shape 353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007" y="4422147"/>
            <a:ext cx="7682482" cy="2047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17316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" y="0"/>
            <a:ext cx="914901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10816"/>
            <a:ext cx="4695825" cy="76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157192"/>
            <a:ext cx="4695825" cy="762000"/>
          </a:xfrm>
          <a:prstGeom prst="rect">
            <a:avLst/>
          </a:prstGeom>
        </p:spPr>
      </p:pic>
      <p:sp>
        <p:nvSpPr>
          <p:cNvPr id="20" name="Footer Placeholder 3"/>
          <p:cNvSpPr txBox="1">
            <a:spLocks/>
          </p:cNvSpPr>
          <p:nvPr/>
        </p:nvSpPr>
        <p:spPr>
          <a:xfrm>
            <a:off x="0" y="6093296"/>
            <a:ext cx="9144000" cy="5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Tweets Source – http://www.wired.com/2013/09/gangs-of-social-media/all/</a:t>
            </a: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Image Source </a:t>
            </a:r>
            <a:r>
              <a:rPr lang="en-US" sz="1000" dirty="0" smtClean="0">
                <a:solidFill>
                  <a:schemeClr val="tx2"/>
                </a:solidFill>
              </a:rPr>
              <a:t>– </a:t>
            </a:r>
            <a:r>
              <a:rPr lang="en-US" sz="1000" dirty="0">
                <a:solidFill>
                  <a:schemeClr val="tx2"/>
                </a:solidFill>
              </a:rPr>
              <a:t>http://www.7bucktees.com/shop/chi-raq-chiraq-version-2-t-shirt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Key Takeaway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468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Combining features from </a:t>
            </a:r>
            <a:r>
              <a:rPr lang="en-US" sz="3200" b="1" dirty="0">
                <a:solidFill>
                  <a:schemeClr val="tx2"/>
                </a:solidFill>
              </a:rPr>
              <a:t>multiple modalities</a:t>
            </a:r>
            <a:r>
              <a:rPr lang="en-US" sz="3200" dirty="0">
                <a:solidFill>
                  <a:schemeClr val="tx2"/>
                </a:solidFill>
              </a:rPr>
              <a:t> could </a:t>
            </a:r>
            <a:r>
              <a:rPr lang="en-US" sz="3200" b="1" dirty="0">
                <a:solidFill>
                  <a:schemeClr val="tx2"/>
                </a:solidFill>
              </a:rPr>
              <a:t>improve classification accuracy</a:t>
            </a:r>
            <a:r>
              <a:rPr lang="en-US" sz="3200" dirty="0">
                <a:solidFill>
                  <a:schemeClr val="tx2"/>
                </a:solidFill>
              </a:rPr>
              <a:t>, even with </a:t>
            </a:r>
            <a:r>
              <a:rPr lang="en-US" sz="3200" b="1" dirty="0">
                <a:solidFill>
                  <a:schemeClr val="tx2"/>
                </a:solidFill>
              </a:rPr>
              <a:t>less training data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Using multiple </a:t>
            </a:r>
            <a:r>
              <a:rPr lang="en-US" sz="2800" b="1" dirty="0">
                <a:solidFill>
                  <a:schemeClr val="tx2"/>
                </a:solidFill>
              </a:rPr>
              <a:t>modalities </a:t>
            </a:r>
            <a:r>
              <a:rPr lang="en-US" sz="2800" b="1" dirty="0" smtClean="0">
                <a:solidFill>
                  <a:schemeClr val="tx2"/>
                </a:solidFill>
              </a:rPr>
              <a:t>– </a:t>
            </a:r>
            <a:r>
              <a:rPr lang="en-US" sz="2800" dirty="0" smtClean="0">
                <a:solidFill>
                  <a:schemeClr val="tx2"/>
                </a:solidFill>
              </a:rPr>
              <a:t>Our classifiers combine textual data with features extracted from images, emoji and video descriptions and comments to improve classification accuracy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Using less </a:t>
            </a:r>
            <a:r>
              <a:rPr lang="en-US" sz="2800" b="1" dirty="0">
                <a:solidFill>
                  <a:schemeClr val="tx2"/>
                </a:solidFill>
              </a:rPr>
              <a:t>training </a:t>
            </a:r>
            <a:r>
              <a:rPr lang="en-US" sz="2800" b="1" dirty="0" smtClean="0">
                <a:solidFill>
                  <a:schemeClr val="tx2"/>
                </a:solidFill>
              </a:rPr>
              <a:t>data – </a:t>
            </a:r>
            <a:r>
              <a:rPr lang="en-US" sz="2800" dirty="0" smtClean="0">
                <a:solidFill>
                  <a:schemeClr val="tx2"/>
                </a:solidFill>
              </a:rPr>
              <a:t>Model(2) which uses less than half of what Model(1) was trained on out performs Model(1)</a:t>
            </a:r>
            <a:endParaRPr lang="en-US" sz="28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4373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3999" cy="567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Challenges and Future work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555" y="1781888"/>
            <a:ext cx="7992888" cy="4472064"/>
          </a:xfrm>
        </p:spPr>
        <p:txBody>
          <a:bodyPr>
            <a:normAutofit/>
          </a:bodyPr>
          <a:lstStyle/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Build image recognition systems that can accurately identify images commonly posted by gang members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Guns, Drugs, Money, Gang Signs etc.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Integrate slang dictionaries and use them to pre-train word embeddings 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Hipwiki.com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Utilize social networks of gang members to identify new gang members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http://i.ytimg.com/vi/dqyYvIqjuFI/maxresdefault.jpg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496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7" y="0"/>
            <a:ext cx="9160447" cy="68833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68960"/>
            <a:ext cx="53285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Connect with me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sanjaya@knoesis.org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@sanjrockz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3200" b="1" dirty="0" smtClean="0">
                <a:solidFill>
                  <a:schemeClr val="bg1"/>
                </a:solidFill>
                <a:hlinkClick r:id="rId6"/>
              </a:rPr>
              <a:t>bit.do/sanjaya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1863"/>
            <a:ext cx="518735" cy="5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9" y="4362972"/>
            <a:ext cx="610903" cy="456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" y="4851869"/>
            <a:ext cx="483135" cy="483135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http://www.pcb.its.dot.gov/standardstraining/mod08/ppt/m08ppt23.jpg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21230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5016" y="-387424"/>
            <a:ext cx="9173574" cy="7253262"/>
            <a:chOff x="-5016" y="-387424"/>
            <a:chExt cx="9173574" cy="7253262"/>
          </a:xfrm>
        </p:grpSpPr>
        <p:pic>
          <p:nvPicPr>
            <p:cNvPr id="8" name="Picture 7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1" b="10100"/>
            <a:stretch/>
          </p:blipFill>
          <p:spPr>
            <a:xfrm>
              <a:off x="-5016" y="1212783"/>
              <a:ext cx="9173574" cy="5653055"/>
            </a:xfrm>
            <a:prstGeom prst="rect">
              <a:avLst/>
            </a:prstGeom>
          </p:spPr>
        </p:pic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7424"/>
              <a:ext cx="9144000" cy="2140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[1] D. U. Patton, “Gang violence, crime, and substance use 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A snapshot of gang communications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Detroit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Society for Social Work and Research 19th Annual Conference: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Behavioral Importance of Increased Longevity,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Jan 2015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[2]	C. Morselli and D.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Decary-Hetu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“Crime facilitation purposes of social networking sites: A review and analysis of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cyber banging phenomenon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Small Wars &amp; Insurgencies, vol. 24, no. 1, pp.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152–170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[3]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S. Decker and D. Pyrooz, “Leaving the gang: Logging off and moving on.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Council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foreign relations,” 2011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6491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[4] 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C. Pyrooz, S. H. Decker, and R. K. Moule Jr, “Criminal and routine activities in online settings: Gangs, offenders, and the internet,” Justice Quarterly, no. ahead-of-print, pp. 1–29,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61963" indent="-461963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5] 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Wijeratne, D. Doran, A. Sheth, and J. L.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Dustin,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Analyzing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the social media footprint of street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gangs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Proc. of IEEE ISI,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2015,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pages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91–96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May 2015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461963" indent="-461963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6]	L. Balasuriya, S. Wijeratne, D. Doran, and A.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Finding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street gang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members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twitter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The 2016 IEEE/ACM International Conference on Advances in Social Networks Analysis and Mining (ASONAM 2016). vol. 8, pp. 685–692. San Francisco, CA, USA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(2016).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3157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[7]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Wijeratne,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Balasuriya,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Doran,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A. 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Word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Embeddings to Enhance Twitter Gang Member Profile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Identification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IJCAI Workshop on Semantic Machine Learning (SML 2016). New York City, NY: CEUR-WS; 2016.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5506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What does gang related research tell us?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520" y="1841477"/>
            <a:ext cx="8383760" cy="182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“Gangs </a:t>
            </a:r>
            <a:r>
              <a:rPr lang="en-US" dirty="0">
                <a:solidFill>
                  <a:schemeClr val="bg1"/>
                </a:solidFill>
              </a:rPr>
              <a:t>use social media mainly to post videos depicting their illegal </a:t>
            </a:r>
            <a:r>
              <a:rPr lang="en-US" dirty="0" smtClean="0">
                <a:solidFill>
                  <a:schemeClr val="bg1"/>
                </a:solidFill>
              </a:rPr>
              <a:t>behaviors, </a:t>
            </a:r>
            <a:r>
              <a:rPr lang="en-US" dirty="0">
                <a:solidFill>
                  <a:schemeClr val="bg1"/>
                </a:solidFill>
              </a:rPr>
              <a:t>watch videos, threaten rival gangs and their members, display firearms and money from drug sales</a:t>
            </a:r>
            <a:r>
              <a:rPr lang="en-US" dirty="0" smtClean="0">
                <a:solidFill>
                  <a:schemeClr val="bg1"/>
                </a:solidFill>
              </a:rPr>
              <a:t>” [Patton 2015, Morselli 2013]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4196" y="4107722"/>
            <a:ext cx="7828284" cy="21996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Studies have shown,</a:t>
            </a: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82% of gang members had used the Internet and 71% of them had used social media [Decker 2011]</a:t>
            </a:r>
            <a:endParaRPr lang="en-US" dirty="0">
              <a:solidFill>
                <a:schemeClr val="bg1"/>
              </a:solidFill>
            </a:endParaRP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45% of gang members have participated in online offensive activities and 8% of them have recruited new members online [Pyrooz 2013]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23592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There are other spectators too…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555157"/>
            <a:ext cx="3000375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6" y="4103556"/>
            <a:ext cx="1770428" cy="183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45" y="4103556"/>
            <a:ext cx="1764708" cy="1834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108260"/>
            <a:ext cx="1770428" cy="1834914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20245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contras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But there’s a problem…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463846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0" y="6309320"/>
            <a:ext cx="9144000" cy="17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7524" y="2471879"/>
            <a:ext cx="8568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All applications required gang member profiles to be identified (done manually) before starting data processing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0" y="2766976"/>
            <a:ext cx="9144000" cy="1212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lvl="0" algn="ctr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Signals Revealing Street Gang Members on Twitter</a:t>
            </a:r>
            <a:endParaRPr lang="en-US"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0" y="6420733"/>
            <a:ext cx="9144000" cy="2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Source – http://www.sciencenutshell.com/wp-content/uploads/2014/12/o-GANG-VIOLENCE-facebook.jpg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0" y="6021288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Balasuriya, Lakshika et al. “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Finding Street Gang Members on Twitter</a:t>
            </a:r>
            <a:r>
              <a:rPr lang="en-US" dirty="0">
                <a:solidFill>
                  <a:schemeClr val="bg1"/>
                </a:solidFill>
              </a:rPr>
              <a:t>”, In </a:t>
            </a:r>
            <a:r>
              <a:rPr lang="en-US" dirty="0" smtClean="0">
                <a:solidFill>
                  <a:schemeClr val="bg1"/>
                </a:solidFill>
              </a:rPr>
              <a:t>IEEE/ACM ASONAM 2016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4926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Collection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Shape 155" descr="Gang Member Profile Identif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2" y="1916832"/>
            <a:ext cx="8178922" cy="423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ular Callout 1"/>
          <p:cNvSpPr/>
          <p:nvPr/>
        </p:nvSpPr>
        <p:spPr>
          <a:xfrm>
            <a:off x="755576" y="1340768"/>
            <a:ext cx="2304256" cy="576064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FreeDaGuys, RIPDaGuys, FreeMyNigga, FuckDaOpps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242315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Gang Member Dataset Creation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37473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Gang Member Dataset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25066"/>
              </p:ext>
            </p:extLst>
          </p:nvPr>
        </p:nvGraphicFramePr>
        <p:xfrm>
          <a:off x="683568" y="4999568"/>
          <a:ext cx="78488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44216"/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2,865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3,265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 of 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821,412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7,238,758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8,060,170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>
          <a:xfrm>
            <a:off x="0" y="1556792"/>
            <a:ext cx="9036496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collected 400 gang members profiles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Non-gang member profiles were collected from Twitter Streaming and REST APIs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Filtered only US profiles – 2000 profiles collected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added 865 manually verified non-gang member profiles collected from four seed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To capture language used by family/friends of gang members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2205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 Tweets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2" y="1616553"/>
            <a:ext cx="4458182" cy="44644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12" y="1616553"/>
            <a:ext cx="4458181" cy="4464496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216617" y="6009041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Gang Member’s Tweets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4615356" y="6016285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Non-gang Member’s Tweets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ChASM @ SocInfo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18205"/>
            <a:ext cx="684076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Balasuriya, Lakshika et al. </a:t>
            </a:r>
            <a:r>
              <a:rPr lang="en-US" dirty="0">
                <a:solidFill>
                  <a:schemeClr val="tx2"/>
                </a:solidFill>
              </a:rPr>
              <a:t>Signals Revealing Street Gang Members on Twitter</a:t>
            </a:r>
          </a:p>
        </p:txBody>
      </p:sp>
    </p:spTree>
    <p:extLst>
      <p:ext uri="{BB962C8B-B14F-4D97-AF65-F5344CB8AC3E}">
        <p14:creationId xmlns:p14="http://schemas.microsoft.com/office/powerpoint/2010/main" val="42412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19900</TotalTime>
  <Words>1691</Words>
  <Application>Microsoft Office PowerPoint</Application>
  <PresentationFormat>Letter Paper (8.5x11 in)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What does gang related research tell us?</vt:lpstr>
      <vt:lpstr>There are other spectators too…</vt:lpstr>
      <vt:lpstr>But there’s a problem…</vt:lpstr>
      <vt:lpstr>Signals Revealing Street Gang Members on Twitter</vt:lpstr>
      <vt:lpstr>Data Collection</vt:lpstr>
      <vt:lpstr>Gang Member Dataset</vt:lpstr>
      <vt:lpstr>Data Analysis – Tweets</vt:lpstr>
      <vt:lpstr>Data Analysis  – Profile Descriptions</vt:lpstr>
      <vt:lpstr>Data Analysis – Emoji </vt:lpstr>
      <vt:lpstr>Data Analysis – Emoji Cont.</vt:lpstr>
      <vt:lpstr>Data Analysis – YouTube Links </vt:lpstr>
      <vt:lpstr>Data Analysis – Profile Images </vt:lpstr>
      <vt:lpstr>Data Analysis – Profile Images Cont.</vt:lpstr>
      <vt:lpstr>Classification Approach</vt:lpstr>
      <vt:lpstr>Classification Results </vt:lpstr>
      <vt:lpstr>Our Classifier in Action</vt:lpstr>
      <vt:lpstr>Our Classifier in Action Cont.</vt:lpstr>
      <vt:lpstr>Key Takeaway</vt:lpstr>
      <vt:lpstr>Challenges and Future work</vt:lpstr>
      <vt:lpstr>PowerPoint Presentation</vt:lpstr>
      <vt:lpstr>PowerPoint Presentation</vt:lpstr>
      <vt:lpstr>References</vt:lpstr>
      <vt:lpstr>References Cont.</vt:lpstr>
      <vt:lpstr>References Cont.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Lakshika Balasuriya</dc:creator>
  <cp:lastModifiedBy>SanJ Wijeratne</cp:lastModifiedBy>
  <cp:revision>366</cp:revision>
  <dcterms:created xsi:type="dcterms:W3CDTF">2015-05-21T19:35:45Z</dcterms:created>
  <dcterms:modified xsi:type="dcterms:W3CDTF">2016-11-14T20:25:42Z</dcterms:modified>
</cp:coreProperties>
</file>